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581" r:id="rId2"/>
    <p:sldId id="640" r:id="rId3"/>
    <p:sldId id="641" r:id="rId4"/>
    <p:sldId id="642" r:id="rId5"/>
    <p:sldId id="660" r:id="rId6"/>
    <p:sldId id="661" r:id="rId7"/>
    <p:sldId id="662" r:id="rId8"/>
    <p:sldId id="663" r:id="rId9"/>
    <p:sldId id="664" r:id="rId10"/>
    <p:sldId id="665"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4" autoAdjust="0"/>
    <p:restoredTop sz="91298" autoAdjust="0"/>
  </p:normalViewPr>
  <p:slideViewPr>
    <p:cSldViewPr>
      <p:cViewPr varScale="1">
        <p:scale>
          <a:sx n="132" d="100"/>
          <a:sy n="132" d="100"/>
        </p:scale>
        <p:origin x="1120" y="1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7/8/18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320197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15:20-34</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2186"/>
            <a:ext cx="7636010" cy="461665"/>
          </a:xfrm>
          <a:prstGeom prst="rect">
            <a:avLst/>
          </a:prstGeom>
          <a:noFill/>
        </p:spPr>
        <p:txBody>
          <a:bodyPr wrap="square" rtlCol="0">
            <a:spAutoFit/>
          </a:bodyPr>
          <a:lstStyle/>
          <a:p>
            <a:r>
              <a:rPr lang="en-AU" sz="2400" u="sng" dirty="0" smtClean="0">
                <a:solidFill>
                  <a:srgbClr val="FFFF00"/>
                </a:solidFill>
              </a:rPr>
              <a:t>What happens when we die? </a:t>
            </a:r>
            <a:endParaRPr lang="en-AU" sz="2400" u="sng" dirty="0">
              <a:solidFill>
                <a:srgbClr val="FFFF00"/>
              </a:solidFill>
            </a:endParaRPr>
          </a:p>
        </p:txBody>
      </p:sp>
      <p:sp>
        <p:nvSpPr>
          <p:cNvPr id="5" name="TextBox 4"/>
          <p:cNvSpPr txBox="1"/>
          <p:nvPr/>
        </p:nvSpPr>
        <p:spPr>
          <a:xfrm>
            <a:off x="8181" y="337220"/>
            <a:ext cx="9144000" cy="3477875"/>
          </a:xfrm>
          <a:prstGeom prst="rect">
            <a:avLst/>
          </a:prstGeom>
          <a:noFill/>
          <a:ln w="15875">
            <a:noFill/>
          </a:ln>
        </p:spPr>
        <p:txBody>
          <a:bodyPr wrap="square" rtlCol="0">
            <a:spAutoFit/>
          </a:bodyPr>
          <a:lstStyle/>
          <a:p>
            <a:pPr marL="457200" indent="-457200">
              <a:spcAft>
                <a:spcPts val="0"/>
              </a:spcAft>
              <a:buFont typeface="+mj-lt"/>
              <a:buAutoNum type="arabicPeriod"/>
            </a:pPr>
            <a:r>
              <a:rPr lang="en-US" sz="2000" dirty="0" smtClean="0">
                <a:solidFill>
                  <a:schemeClr val="bg1"/>
                </a:solidFill>
                <a:latin typeface="Times New Roman" charset="0"/>
                <a:ea typeface="Times New Roman" charset="0"/>
                <a:cs typeface="Times New Roman" charset="0"/>
              </a:rPr>
              <a:t>At death, our separation </a:t>
            </a:r>
            <a:r>
              <a:rPr lang="en-US" sz="2000" b="1" dirty="0" smtClean="0">
                <a:solidFill>
                  <a:schemeClr val="bg1"/>
                </a:solidFill>
                <a:latin typeface="Times New Roman" charset="0"/>
                <a:ea typeface="Times New Roman" charset="0"/>
                <a:cs typeface="Times New Roman" charset="0"/>
              </a:rPr>
              <a:t>from</a:t>
            </a:r>
            <a:r>
              <a:rPr lang="en-US" sz="2000" dirty="0" smtClean="0">
                <a:solidFill>
                  <a:schemeClr val="bg1"/>
                </a:solidFill>
                <a:latin typeface="Times New Roman" charset="0"/>
                <a:ea typeface="Times New Roman" charset="0"/>
                <a:cs typeface="Times New Roman" charset="0"/>
              </a:rPr>
              <a:t> Christ or </a:t>
            </a:r>
            <a:r>
              <a:rPr lang="en-US" sz="2000" dirty="0" smtClean="0">
                <a:solidFill>
                  <a:srgbClr val="FFFF00"/>
                </a:solidFill>
                <a:latin typeface="Times New Roman" charset="0"/>
                <a:ea typeface="Times New Roman" charset="0"/>
                <a:cs typeface="Times New Roman" charset="0"/>
              </a:rPr>
              <a:t>unity </a:t>
            </a:r>
            <a:r>
              <a:rPr lang="en-US" sz="2000" b="1" dirty="0" smtClean="0">
                <a:solidFill>
                  <a:srgbClr val="FFFF00"/>
                </a:solidFill>
                <a:latin typeface="Times New Roman" charset="0"/>
                <a:ea typeface="Times New Roman" charset="0"/>
                <a:cs typeface="Times New Roman" charset="0"/>
              </a:rPr>
              <a:t>with</a:t>
            </a:r>
            <a:r>
              <a:rPr lang="en-US" sz="2000" dirty="0" smtClean="0">
                <a:solidFill>
                  <a:srgbClr val="FFFF00"/>
                </a:solidFill>
                <a:latin typeface="Times New Roman" charset="0"/>
                <a:ea typeface="Times New Roman" charset="0"/>
                <a:cs typeface="Times New Roman" charset="0"/>
              </a:rPr>
              <a:t> Christ</a:t>
            </a:r>
            <a:r>
              <a:rPr lang="en-US" sz="2000" dirty="0" smtClean="0">
                <a:solidFill>
                  <a:schemeClr val="bg1"/>
                </a:solidFill>
                <a:latin typeface="Times New Roman" charset="0"/>
                <a:ea typeface="Times New Roman" charset="0"/>
                <a:cs typeface="Times New Roman" charset="0"/>
              </a:rPr>
              <a:t> becomes permanent</a:t>
            </a:r>
          </a:p>
          <a:p>
            <a:pPr marL="457200" indent="-457200">
              <a:spcAft>
                <a:spcPts val="0"/>
              </a:spcAft>
              <a:buFont typeface="+mj-lt"/>
              <a:buAutoNum type="arabicPeriod"/>
            </a:pPr>
            <a:r>
              <a:rPr lang="en-US" sz="2000" dirty="0" smtClean="0">
                <a:solidFill>
                  <a:srgbClr val="FFFF00"/>
                </a:solidFill>
                <a:latin typeface="Times New Roman" charset="0"/>
                <a:ea typeface="Times New Roman" charset="0"/>
                <a:cs typeface="Times New Roman" charset="0"/>
              </a:rPr>
              <a:t>Between death &amp; final resurrection, those who belong to Christ will be in the presence of Christ (Paradise;  away from the body, but with the Lord)</a:t>
            </a:r>
          </a:p>
          <a:p>
            <a:pPr marL="457200" indent="-457200">
              <a:spcAft>
                <a:spcPts val="0"/>
              </a:spcAft>
              <a:buFont typeface="+mj-lt"/>
              <a:buAutoNum type="arabicPeriod"/>
            </a:pPr>
            <a:r>
              <a:rPr lang="en-US" sz="2000" dirty="0" smtClean="0">
                <a:solidFill>
                  <a:schemeClr val="bg1"/>
                </a:solidFill>
                <a:latin typeface="Times New Roman" charset="0"/>
                <a:ea typeface="Times New Roman" charset="0"/>
                <a:cs typeface="Times New Roman" charset="0"/>
              </a:rPr>
              <a:t>Those who don’t belong to Christ are in Hades (land of the dead), torment</a:t>
            </a:r>
          </a:p>
          <a:p>
            <a:pPr marL="457200" indent="-457200">
              <a:spcAft>
                <a:spcPts val="0"/>
              </a:spcAft>
              <a:buFont typeface="+mj-lt"/>
              <a:buAutoNum type="arabicPeriod"/>
            </a:pPr>
            <a:r>
              <a:rPr lang="en-US" sz="2000" dirty="0" smtClean="0">
                <a:solidFill>
                  <a:srgbClr val="FFFF00"/>
                </a:solidFill>
                <a:latin typeface="Times New Roman" charset="0"/>
                <a:ea typeface="Times New Roman" charset="0"/>
                <a:cs typeface="Times New Roman" charset="0"/>
              </a:rPr>
              <a:t>At the second coming of Jesus, Disciples of Jesus who haven’t yet died, are snatched up, and together with those in Paradise, we are given new bodies</a:t>
            </a:r>
          </a:p>
          <a:p>
            <a:pPr marL="457200" indent="-457200">
              <a:spcAft>
                <a:spcPts val="0"/>
              </a:spcAft>
              <a:buFont typeface="+mj-lt"/>
              <a:buAutoNum type="arabicPeriod"/>
            </a:pPr>
            <a:r>
              <a:rPr lang="en-US" sz="2000" dirty="0" smtClean="0">
                <a:solidFill>
                  <a:schemeClr val="bg1"/>
                </a:solidFill>
                <a:latin typeface="Times New Roman" charset="0"/>
                <a:ea typeface="Times New Roman" charset="0"/>
                <a:cs typeface="Times New Roman" charset="0"/>
              </a:rPr>
              <a:t>Those who don’t belong to Jesus are raised to judgment  (The enemies of Jesus are thrown into the Lake of Fire).  Those who reject Jesus in this life, don’t have their names in the Lamb’s book of life.</a:t>
            </a:r>
          </a:p>
          <a:p>
            <a:pPr marL="457200" indent="-457200">
              <a:spcAft>
                <a:spcPts val="0"/>
              </a:spcAft>
              <a:buFont typeface="+mj-lt"/>
              <a:buAutoNum type="arabicPeriod"/>
            </a:pPr>
            <a:r>
              <a:rPr lang="en-US" sz="2000" dirty="0" smtClean="0">
                <a:solidFill>
                  <a:srgbClr val="FFFF00"/>
                </a:solidFill>
                <a:latin typeface="Times New Roman" charset="0"/>
                <a:ea typeface="Times New Roman" charset="0"/>
                <a:cs typeface="Times New Roman" charset="0"/>
              </a:rPr>
              <a:t>The new heaven and new earth.  Christ reigns with His faithful (Those who have their names in the Book of Life)</a:t>
            </a:r>
          </a:p>
        </p:txBody>
      </p:sp>
      <p:sp>
        <p:nvSpPr>
          <p:cNvPr id="3" name="TextBox 2"/>
          <p:cNvSpPr txBox="1"/>
          <p:nvPr/>
        </p:nvSpPr>
        <p:spPr>
          <a:xfrm>
            <a:off x="4573581" y="3526178"/>
            <a:ext cx="3670827" cy="707886"/>
          </a:xfrm>
          <a:prstGeom prst="rect">
            <a:avLst/>
          </a:prstGeom>
          <a:noFill/>
          <a:ln w="15875">
            <a:solidFill>
              <a:schemeClr val="bg1"/>
            </a:solidFill>
          </a:ln>
        </p:spPr>
        <p:txBody>
          <a:bodyPr wrap="square" rtlCol="0">
            <a:spAutoFit/>
          </a:bodyPr>
          <a:lstStyle/>
          <a:p>
            <a:r>
              <a:rPr lang="en-AU" sz="2000" dirty="0" smtClean="0">
                <a:solidFill>
                  <a:schemeClr val="bg1"/>
                </a:solidFill>
                <a:latin typeface="Times New Roman" charset="0"/>
                <a:ea typeface="Times New Roman" charset="0"/>
                <a:cs typeface="Times New Roman" charset="0"/>
              </a:rPr>
              <a:t>Show me what you do, and I’ll tell you what you really believe.</a:t>
            </a:r>
            <a:endParaRPr lang="en-AU" sz="2000" dirty="0">
              <a:solidFill>
                <a:schemeClr val="bg1"/>
              </a:solidFill>
              <a:latin typeface="Times New Roman" charset="0"/>
              <a:ea typeface="Times New Roman" charset="0"/>
              <a:cs typeface="Times New Roman" charset="0"/>
            </a:endParaRPr>
          </a:p>
        </p:txBody>
      </p:sp>
      <p:sp>
        <p:nvSpPr>
          <p:cNvPr id="6" name="TextBox 5"/>
          <p:cNvSpPr txBox="1"/>
          <p:nvPr/>
        </p:nvSpPr>
        <p:spPr>
          <a:xfrm>
            <a:off x="-19271" y="3649289"/>
            <a:ext cx="3511151" cy="461665"/>
          </a:xfrm>
          <a:prstGeom prst="rect">
            <a:avLst/>
          </a:prstGeom>
          <a:noFill/>
        </p:spPr>
        <p:txBody>
          <a:bodyPr wrap="square" rtlCol="0">
            <a:spAutoFit/>
          </a:bodyPr>
          <a:lstStyle/>
          <a:p>
            <a:r>
              <a:rPr lang="en-AU" sz="2400" u="sng" dirty="0" smtClean="0">
                <a:solidFill>
                  <a:schemeClr val="bg1"/>
                </a:solidFill>
              </a:rPr>
              <a:t>Do I really believe this ? </a:t>
            </a:r>
            <a:endParaRPr lang="en-AU" sz="2400" u="sng" dirty="0">
              <a:solidFill>
                <a:schemeClr val="bg1"/>
              </a:solidFill>
            </a:endParaRPr>
          </a:p>
        </p:txBody>
      </p:sp>
      <p:sp>
        <p:nvSpPr>
          <p:cNvPr id="7" name="TextBox 6"/>
          <p:cNvSpPr txBox="1"/>
          <p:nvPr/>
        </p:nvSpPr>
        <p:spPr>
          <a:xfrm>
            <a:off x="35496" y="4225652"/>
            <a:ext cx="9001000" cy="707886"/>
          </a:xfrm>
          <a:prstGeom prst="rect">
            <a:avLst/>
          </a:prstGeom>
          <a:noFill/>
          <a:ln w="15875">
            <a:noFill/>
          </a:ln>
        </p:spPr>
        <p:txBody>
          <a:bodyPr wrap="square" rtlCol="0">
            <a:spAutoFit/>
          </a:bodyPr>
          <a:lstStyle/>
          <a:p>
            <a:r>
              <a:rPr lang="en-AU" sz="2000" b="1" baseline="30000" dirty="0">
                <a:solidFill>
                  <a:schemeClr val="bg1"/>
                </a:solidFill>
                <a:latin typeface="Comic Sans MS" charset="0"/>
                <a:ea typeface="Arial" charset="0"/>
                <a:cs typeface="Times New Roman" charset="0"/>
              </a:rPr>
              <a:t>34 </a:t>
            </a:r>
            <a:r>
              <a:rPr lang="en-AU" sz="2000" dirty="0">
                <a:solidFill>
                  <a:schemeClr val="bg1"/>
                </a:solidFill>
                <a:latin typeface="Comic Sans MS" charset="0"/>
                <a:ea typeface="Arial" charset="0"/>
                <a:cs typeface="Times New Roman" charset="0"/>
              </a:rPr>
              <a:t>Wake up from your drunken </a:t>
            </a:r>
            <a:r>
              <a:rPr lang="en-AU" sz="2000" dirty="0" smtClean="0">
                <a:solidFill>
                  <a:schemeClr val="bg1"/>
                </a:solidFill>
                <a:latin typeface="Comic Sans MS" charset="0"/>
                <a:ea typeface="Arial" charset="0"/>
                <a:cs typeface="Times New Roman" charset="0"/>
              </a:rPr>
              <a:t>stupor</a:t>
            </a:r>
            <a:r>
              <a:rPr lang="en-AU" sz="2000" dirty="0" smtClean="0">
                <a:solidFill>
                  <a:schemeClr val="bg1"/>
                </a:solidFill>
                <a:latin typeface="Times New Roman" charset="0"/>
                <a:ea typeface="Arial" charset="0"/>
              </a:rPr>
              <a:t>, </a:t>
            </a:r>
            <a:r>
              <a:rPr lang="en-AU" sz="2000" dirty="0">
                <a:solidFill>
                  <a:schemeClr val="bg1"/>
                </a:solidFill>
                <a:latin typeface="Comic Sans MS" charset="0"/>
                <a:ea typeface="Arial" charset="0"/>
                <a:cs typeface="Times New Roman" charset="0"/>
              </a:rPr>
              <a:t>as is right, and do not go on sinning.  For some have no knowledge of God.  I say this to your shame.</a:t>
            </a:r>
            <a:endParaRPr lang="en-AU" sz="2000" dirty="0">
              <a:solidFill>
                <a:schemeClr val="bg1"/>
              </a:solidFill>
              <a:latin typeface="Times New Roman" charset="0"/>
              <a:ea typeface="Times New Roman" charset="0"/>
              <a:cs typeface="Times New Roman" charset="0"/>
            </a:endParaRPr>
          </a:p>
        </p:txBody>
      </p:sp>
      <p:sp>
        <p:nvSpPr>
          <p:cNvPr id="4" name="Rectangle 3"/>
          <p:cNvSpPr/>
          <p:nvPr/>
        </p:nvSpPr>
        <p:spPr>
          <a:xfrm>
            <a:off x="395536" y="5048236"/>
            <a:ext cx="8640960" cy="430887"/>
          </a:xfrm>
          <a:prstGeom prst="rect">
            <a:avLst/>
          </a:prstGeom>
        </p:spPr>
        <p:txBody>
          <a:bodyPr wrap="square">
            <a:spAutoFit/>
          </a:bodyPr>
          <a:lstStyle/>
          <a:p>
            <a:r>
              <a:rPr lang="en-AU" sz="2200" b="1" baseline="30000" dirty="0">
                <a:solidFill>
                  <a:srgbClr val="FFFF00"/>
                </a:solidFill>
                <a:latin typeface="Comic Sans MS" charset="0"/>
                <a:ea typeface="Arial" charset="0"/>
                <a:cs typeface="Times New Roman" charset="0"/>
              </a:rPr>
              <a:t>33 </a:t>
            </a:r>
            <a:r>
              <a:rPr lang="en-AU" sz="2200" dirty="0">
                <a:solidFill>
                  <a:srgbClr val="FFFF00"/>
                </a:solidFill>
                <a:latin typeface="Comic Sans MS" charset="0"/>
                <a:ea typeface="Arial" charset="0"/>
                <a:cs typeface="Times New Roman" charset="0"/>
              </a:rPr>
              <a:t>Do not be deceived:  “Bad company ruins good morals.”</a:t>
            </a:r>
            <a:r>
              <a:rPr lang="en-GB" sz="2200" dirty="0">
                <a:solidFill>
                  <a:srgbClr val="FFFF00"/>
                </a:solidFill>
              </a:rPr>
              <a:t> </a:t>
            </a:r>
            <a:endParaRPr lang="en-AU" sz="2200" dirty="0">
              <a:solidFill>
                <a:srgbClr val="FFFF00"/>
              </a:solidFill>
            </a:endParaRPr>
          </a:p>
        </p:txBody>
      </p:sp>
    </p:spTree>
    <p:extLst>
      <p:ext uri="{BB962C8B-B14F-4D97-AF65-F5344CB8AC3E}">
        <p14:creationId xmlns:p14="http://schemas.microsoft.com/office/powerpoint/2010/main" val="191612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5839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000" b="1" baseline="30000" dirty="0">
                <a:solidFill>
                  <a:schemeClr val="bg1"/>
                </a:solidFill>
                <a:latin typeface="Times New Roman" charset="0"/>
                <a:ea typeface="Arial" charset="0"/>
              </a:rPr>
              <a:t>20 </a:t>
            </a:r>
            <a:r>
              <a:rPr lang="en-AU" sz="3000" dirty="0">
                <a:solidFill>
                  <a:schemeClr val="bg1"/>
                </a:solidFill>
                <a:latin typeface="Times New Roman" charset="0"/>
                <a:ea typeface="Arial" charset="0"/>
              </a:rPr>
              <a:t>But in fact Christ has been raised from the dead, the firstfruits of those who have fallen asleep.  </a:t>
            </a:r>
            <a:r>
              <a:rPr lang="en-AU" sz="3000" b="1" baseline="30000" dirty="0">
                <a:solidFill>
                  <a:schemeClr val="bg1"/>
                </a:solidFill>
                <a:latin typeface="Times New Roman" charset="0"/>
                <a:ea typeface="Arial" charset="0"/>
              </a:rPr>
              <a:t>21 </a:t>
            </a:r>
            <a:r>
              <a:rPr lang="en-AU" sz="3000" dirty="0">
                <a:solidFill>
                  <a:schemeClr val="bg1"/>
                </a:solidFill>
                <a:latin typeface="Times New Roman" charset="0"/>
                <a:ea typeface="Arial" charset="0"/>
              </a:rPr>
              <a:t>For as by a man came death, by a man has come also the resurrection of the dead.  </a:t>
            </a:r>
            <a:r>
              <a:rPr lang="en-AU" sz="3000" b="1" baseline="30000" dirty="0">
                <a:solidFill>
                  <a:schemeClr val="bg1"/>
                </a:solidFill>
                <a:latin typeface="Times New Roman" charset="0"/>
                <a:ea typeface="Arial" charset="0"/>
              </a:rPr>
              <a:t>22 </a:t>
            </a:r>
            <a:r>
              <a:rPr lang="en-AU" sz="3000" dirty="0">
                <a:solidFill>
                  <a:schemeClr val="bg1"/>
                </a:solidFill>
                <a:latin typeface="Times New Roman" charset="0"/>
                <a:ea typeface="Arial" charset="0"/>
              </a:rPr>
              <a:t>For as in Adam all die, so also in Christ shall all be made alive.  </a:t>
            </a:r>
            <a:r>
              <a:rPr lang="en-AU" sz="3000" b="1" baseline="30000" dirty="0">
                <a:solidFill>
                  <a:schemeClr val="bg1"/>
                </a:solidFill>
                <a:latin typeface="Times New Roman" charset="0"/>
                <a:ea typeface="Arial" charset="0"/>
              </a:rPr>
              <a:t>23 </a:t>
            </a:r>
            <a:r>
              <a:rPr lang="en-AU" sz="3000" dirty="0">
                <a:solidFill>
                  <a:schemeClr val="bg1"/>
                </a:solidFill>
                <a:latin typeface="Times New Roman" charset="0"/>
                <a:ea typeface="Arial" charset="0"/>
              </a:rPr>
              <a:t>But each in his own order:  Christ the firstfruits, then at his coming those who belong to Christ.  </a:t>
            </a:r>
            <a:r>
              <a:rPr lang="en-AU" sz="3000" b="1" baseline="30000" dirty="0">
                <a:solidFill>
                  <a:schemeClr val="bg1"/>
                </a:solidFill>
                <a:latin typeface="Times New Roman" charset="0"/>
                <a:ea typeface="Arial" charset="0"/>
              </a:rPr>
              <a:t>24 </a:t>
            </a:r>
            <a:r>
              <a:rPr lang="en-AU" sz="3000" dirty="0">
                <a:solidFill>
                  <a:schemeClr val="bg1"/>
                </a:solidFill>
                <a:latin typeface="Times New Roman" charset="0"/>
                <a:ea typeface="Arial" charset="0"/>
              </a:rPr>
              <a:t>Then comes the end, when he delivers the kingdom to God the Father after destroying every rule and every authority and power.  </a:t>
            </a:r>
            <a:r>
              <a:rPr lang="en-AU" sz="3000" b="1" baseline="30000" dirty="0">
                <a:solidFill>
                  <a:schemeClr val="bg1"/>
                </a:solidFill>
                <a:latin typeface="Times New Roman" charset="0"/>
                <a:ea typeface="Arial" charset="0"/>
              </a:rPr>
              <a:t>25 </a:t>
            </a:r>
            <a:r>
              <a:rPr lang="en-AU" sz="3000" dirty="0">
                <a:solidFill>
                  <a:schemeClr val="bg1"/>
                </a:solidFill>
                <a:latin typeface="Times New Roman" charset="0"/>
                <a:ea typeface="Arial" charset="0"/>
              </a:rPr>
              <a:t>For he must reign until he has put all his enemies under his feet.</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6241526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689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a:solidFill>
                  <a:schemeClr val="bg1"/>
                </a:solidFill>
                <a:latin typeface="Times New Roman" charset="0"/>
                <a:ea typeface="Arial" charset="0"/>
              </a:rPr>
              <a:t>26 </a:t>
            </a:r>
            <a:r>
              <a:rPr lang="en-AU" sz="3200">
                <a:solidFill>
                  <a:schemeClr val="bg1"/>
                </a:solidFill>
                <a:latin typeface="Times New Roman" charset="0"/>
                <a:ea typeface="Arial" charset="0"/>
              </a:rPr>
              <a:t>The last enemy to be destroyed is death.  </a:t>
            </a:r>
            <a:r>
              <a:rPr lang="en-AU" sz="3200" b="1" baseline="30000" dirty="0">
                <a:solidFill>
                  <a:schemeClr val="bg1"/>
                </a:solidFill>
                <a:latin typeface="Times New Roman" charset="0"/>
                <a:ea typeface="Arial" charset="0"/>
              </a:rPr>
              <a:t>27 </a:t>
            </a:r>
            <a:r>
              <a:rPr lang="en-AU" sz="3200" dirty="0">
                <a:solidFill>
                  <a:schemeClr val="bg1"/>
                </a:solidFill>
                <a:latin typeface="Times New Roman" charset="0"/>
                <a:ea typeface="Arial" charset="0"/>
              </a:rPr>
              <a:t>For “God has put all things in subjection under his feet.”  But when it says, “all things are put in subjection,” it is plain that he is excepted who put all things in subjection under him.  </a:t>
            </a:r>
            <a:r>
              <a:rPr lang="en-AU" sz="3200" b="1" baseline="30000" dirty="0">
                <a:solidFill>
                  <a:schemeClr val="bg1"/>
                </a:solidFill>
                <a:latin typeface="Times New Roman" charset="0"/>
                <a:ea typeface="Arial" charset="0"/>
              </a:rPr>
              <a:t>28 </a:t>
            </a:r>
            <a:r>
              <a:rPr lang="en-AU" sz="3200" dirty="0">
                <a:solidFill>
                  <a:schemeClr val="bg1"/>
                </a:solidFill>
                <a:latin typeface="Times New Roman" charset="0"/>
                <a:ea typeface="Arial" charset="0"/>
              </a:rPr>
              <a:t>When all things are subjected to him, then the Son himself will also be subjected to him who put all things in subjection under him, that God may be all in all.</a:t>
            </a:r>
            <a:r>
              <a:rPr lang="en-GB"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5447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4305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rPr>
              <a:t>29 </a:t>
            </a:r>
            <a:r>
              <a:rPr lang="en-AU" sz="2800" dirty="0">
                <a:solidFill>
                  <a:schemeClr val="bg1"/>
                </a:solidFill>
                <a:latin typeface="Times New Roman" charset="0"/>
                <a:ea typeface="Arial" charset="0"/>
              </a:rPr>
              <a:t>Otherwise, what do people mean by being baptised on behalf of the dead?  If the dead are not raised at all, why are people </a:t>
            </a:r>
            <a:r>
              <a:rPr lang="en-AU" sz="2800" dirty="0" smtClean="0">
                <a:solidFill>
                  <a:schemeClr val="bg1"/>
                </a:solidFill>
                <a:latin typeface="Times New Roman" charset="0"/>
                <a:ea typeface="Arial" charset="0"/>
              </a:rPr>
              <a:t>baptised </a:t>
            </a:r>
            <a:r>
              <a:rPr lang="en-AU" sz="2800" dirty="0">
                <a:solidFill>
                  <a:schemeClr val="bg1"/>
                </a:solidFill>
                <a:latin typeface="Times New Roman" charset="0"/>
                <a:ea typeface="Arial" charset="0"/>
              </a:rPr>
              <a:t>on their behalf?  </a:t>
            </a:r>
            <a:r>
              <a:rPr lang="en-AU" sz="2800" b="1" baseline="30000" dirty="0">
                <a:solidFill>
                  <a:schemeClr val="bg1"/>
                </a:solidFill>
                <a:latin typeface="Times New Roman" charset="0"/>
                <a:ea typeface="Arial" charset="0"/>
              </a:rPr>
              <a:t>30 </a:t>
            </a:r>
            <a:r>
              <a:rPr lang="en-AU" sz="2800" dirty="0">
                <a:solidFill>
                  <a:schemeClr val="bg1"/>
                </a:solidFill>
                <a:latin typeface="Times New Roman" charset="0"/>
                <a:ea typeface="Arial" charset="0"/>
              </a:rPr>
              <a:t>Why are we in danger every hour?  </a:t>
            </a:r>
            <a:r>
              <a:rPr lang="en-AU" sz="2800" b="1" baseline="30000" dirty="0">
                <a:solidFill>
                  <a:schemeClr val="bg1"/>
                </a:solidFill>
                <a:latin typeface="Times New Roman" charset="0"/>
                <a:ea typeface="Arial" charset="0"/>
              </a:rPr>
              <a:t>31 </a:t>
            </a:r>
            <a:r>
              <a:rPr lang="en-AU" sz="2800" dirty="0">
                <a:solidFill>
                  <a:schemeClr val="bg1"/>
                </a:solidFill>
                <a:latin typeface="Times New Roman" charset="0"/>
                <a:ea typeface="Arial" charset="0"/>
              </a:rPr>
              <a:t>I protest, brothers, by my pride in you, which I have in Christ Jesus our Lord, I die every day!  </a:t>
            </a:r>
            <a:r>
              <a:rPr lang="en-AU" sz="2800" b="1" baseline="30000" dirty="0">
                <a:solidFill>
                  <a:schemeClr val="bg1"/>
                </a:solidFill>
                <a:latin typeface="Times New Roman" charset="0"/>
                <a:ea typeface="Arial" charset="0"/>
              </a:rPr>
              <a:t>32 </a:t>
            </a:r>
            <a:r>
              <a:rPr lang="en-AU" sz="2800" dirty="0">
                <a:solidFill>
                  <a:schemeClr val="bg1"/>
                </a:solidFill>
                <a:latin typeface="Times New Roman" charset="0"/>
                <a:ea typeface="Arial" charset="0"/>
              </a:rPr>
              <a:t>What do I gain if, humanly speaking, I fought with beasts at Ephesus?  If the dead are not raised, “Let us eat and drink, for tomorrow we die.”  </a:t>
            </a:r>
            <a:r>
              <a:rPr lang="en-AU" sz="2800" b="1" baseline="30000" dirty="0">
                <a:solidFill>
                  <a:schemeClr val="bg1"/>
                </a:solidFill>
                <a:latin typeface="Times New Roman" charset="0"/>
                <a:ea typeface="Arial" charset="0"/>
              </a:rPr>
              <a:t>33 </a:t>
            </a:r>
            <a:r>
              <a:rPr lang="en-AU" sz="2800" dirty="0">
                <a:solidFill>
                  <a:schemeClr val="bg1"/>
                </a:solidFill>
                <a:latin typeface="Times New Roman" charset="0"/>
                <a:ea typeface="Arial" charset="0"/>
              </a:rPr>
              <a:t>Do not be deceived:  “Bad company ruins good morals.”  </a:t>
            </a:r>
            <a:r>
              <a:rPr lang="en-AU" sz="2800" b="1" baseline="30000" dirty="0">
                <a:solidFill>
                  <a:schemeClr val="bg1"/>
                </a:solidFill>
                <a:latin typeface="Times New Roman" charset="0"/>
                <a:ea typeface="Arial" charset="0"/>
              </a:rPr>
              <a:t>34 </a:t>
            </a:r>
            <a:r>
              <a:rPr lang="en-AU" sz="2800" dirty="0">
                <a:solidFill>
                  <a:schemeClr val="bg1"/>
                </a:solidFill>
                <a:latin typeface="Times New Roman" charset="0"/>
                <a:ea typeface="Arial" charset="0"/>
              </a:rPr>
              <a:t>Wake up from your drunken stupor, as is right, and do not go on sinning.  For some have no knowledge of God. I say this to your shame.</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380409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2186"/>
            <a:ext cx="7636010" cy="461665"/>
          </a:xfrm>
          <a:prstGeom prst="rect">
            <a:avLst/>
          </a:prstGeom>
          <a:noFill/>
        </p:spPr>
        <p:txBody>
          <a:bodyPr wrap="square" rtlCol="0">
            <a:spAutoFit/>
          </a:bodyPr>
          <a:lstStyle/>
          <a:p>
            <a:r>
              <a:rPr lang="en-AU" sz="2400" u="sng" dirty="0" smtClean="0">
                <a:solidFill>
                  <a:srgbClr val="FFFF00"/>
                </a:solidFill>
              </a:rPr>
              <a:t>What happens when we die? </a:t>
            </a:r>
            <a:endParaRPr lang="en-AU" sz="2400" u="sng" dirty="0">
              <a:solidFill>
                <a:srgbClr val="FFFF00"/>
              </a:solidFill>
            </a:endParaRPr>
          </a:p>
        </p:txBody>
      </p:sp>
      <p:sp>
        <p:nvSpPr>
          <p:cNvPr id="9" name="TextBox 8"/>
          <p:cNvSpPr txBox="1"/>
          <p:nvPr/>
        </p:nvSpPr>
        <p:spPr>
          <a:xfrm>
            <a:off x="3019" y="352481"/>
            <a:ext cx="9144000"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Jesus is the ‘firstfruits’ of the resurrection.  </a:t>
            </a:r>
            <a:br>
              <a:rPr lang="en-US" sz="2200" dirty="0" smtClean="0">
                <a:solidFill>
                  <a:schemeClr val="bg1"/>
                </a:solidFill>
                <a:latin typeface="Times New Roman" charset="0"/>
                <a:ea typeface="Times New Roman" charset="0"/>
                <a:cs typeface="Times New Roman" charset="0"/>
              </a:rPr>
            </a:br>
            <a:r>
              <a:rPr lang="en-US" sz="2200" dirty="0" smtClean="0">
                <a:solidFill>
                  <a:schemeClr val="bg1"/>
                </a:solidFill>
                <a:latin typeface="Times New Roman" charset="0"/>
                <a:ea typeface="Times New Roman" charset="0"/>
                <a:cs typeface="Times New Roman" charset="0"/>
              </a:rPr>
              <a:t>He is the first to be raised from the dead to a new, glorified body.</a:t>
            </a:r>
          </a:p>
          <a:p>
            <a:pPr marL="342900" indent="-342900">
              <a:buFont typeface="Arial" charset="0"/>
              <a:buChar char="•"/>
            </a:pPr>
            <a:endParaRPr lang="en-US" sz="2200" dirty="0" smtClean="0">
              <a:solidFill>
                <a:schemeClr val="bg1"/>
              </a:solidFill>
              <a:latin typeface="Comic Sans MS" charset="0"/>
              <a:ea typeface="Comic Sans MS" charset="0"/>
              <a:cs typeface="Comic Sans MS" charset="0"/>
            </a:endParaRPr>
          </a:p>
        </p:txBody>
      </p:sp>
      <p:sp>
        <p:nvSpPr>
          <p:cNvPr id="8" name="Text Box 4"/>
          <p:cNvSpPr txBox="1">
            <a:spLocks noChangeArrowheads="1"/>
          </p:cNvSpPr>
          <p:nvPr/>
        </p:nvSpPr>
        <p:spPr bwMode="auto">
          <a:xfrm>
            <a:off x="3019" y="1800772"/>
            <a:ext cx="9144000" cy="204062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Comic Sans MS" charset="0"/>
                <a:ea typeface="Comic Sans MS" charset="0"/>
                <a:cs typeface="Comic Sans MS" charset="0"/>
              </a:rPr>
              <a:t>22 </a:t>
            </a:r>
            <a:r>
              <a:rPr lang="en-AU" sz="2800" dirty="0">
                <a:solidFill>
                  <a:schemeClr val="bg1"/>
                </a:solidFill>
                <a:latin typeface="Comic Sans MS" charset="0"/>
                <a:ea typeface="Comic Sans MS" charset="0"/>
                <a:cs typeface="Comic Sans MS" charset="0"/>
              </a:rPr>
              <a:t>For as in Adam all die, so also in Christ shall all be made alive.  </a:t>
            </a:r>
            <a:r>
              <a:rPr lang="en-AU" sz="2800" b="1" baseline="30000" dirty="0">
                <a:solidFill>
                  <a:schemeClr val="bg1"/>
                </a:solidFill>
                <a:latin typeface="Comic Sans MS" charset="0"/>
                <a:ea typeface="Comic Sans MS" charset="0"/>
                <a:cs typeface="Comic Sans MS" charset="0"/>
              </a:rPr>
              <a:t>23 </a:t>
            </a:r>
            <a:r>
              <a:rPr lang="en-AU" sz="2800" dirty="0">
                <a:solidFill>
                  <a:schemeClr val="bg1"/>
                </a:solidFill>
                <a:latin typeface="Comic Sans MS" charset="0"/>
                <a:ea typeface="Comic Sans MS" charset="0"/>
                <a:cs typeface="Comic Sans MS" charset="0"/>
              </a:rPr>
              <a:t>But each in his own order:  Christ the firstfruits, then at his coming those who belong to Christ.</a:t>
            </a:r>
            <a:endParaRPr lang="en-GB" sz="28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63693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76170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300" b="1" baseline="30000" dirty="0">
                <a:solidFill>
                  <a:schemeClr val="bg1"/>
                </a:solidFill>
                <a:latin typeface="Comic Sans MS" charset="0"/>
                <a:ea typeface="Arial" charset="0"/>
                <a:cs typeface="Times New Roman" charset="0"/>
              </a:rPr>
              <a:t>1 Thessalonians 4:</a:t>
            </a:r>
            <a:r>
              <a:rPr lang="en-AU" sz="2300" b="1" baseline="30000" dirty="0">
                <a:solidFill>
                  <a:schemeClr val="bg1"/>
                </a:solidFill>
                <a:latin typeface="Comic Sans MS" charset="0"/>
                <a:ea typeface="Arial" charset="0"/>
                <a:cs typeface="Arial" charset="0"/>
              </a:rPr>
              <a:t>13 </a:t>
            </a:r>
            <a:r>
              <a:rPr lang="en-AU" sz="2300" dirty="0">
                <a:solidFill>
                  <a:schemeClr val="bg1"/>
                </a:solidFill>
                <a:latin typeface="Comic Sans MS" charset="0"/>
                <a:ea typeface="Arial" charset="0"/>
                <a:cs typeface="Times New Roman" charset="0"/>
              </a:rPr>
              <a:t>But we do not want you to be uninformed, brothers, about those who are asleep, that you may not grieve as others do, who have no hope.  </a:t>
            </a:r>
            <a:r>
              <a:rPr lang="en-AU" sz="2300" b="1" baseline="30000" dirty="0">
                <a:solidFill>
                  <a:schemeClr val="bg1"/>
                </a:solidFill>
                <a:latin typeface="Comic Sans MS" charset="0"/>
                <a:ea typeface="Arial" charset="0"/>
                <a:cs typeface="Arial" charset="0"/>
              </a:rPr>
              <a:t>14 </a:t>
            </a:r>
            <a:r>
              <a:rPr lang="en-AU" sz="2300" dirty="0">
                <a:solidFill>
                  <a:schemeClr val="bg1"/>
                </a:solidFill>
                <a:latin typeface="Comic Sans MS" charset="0"/>
                <a:ea typeface="Arial" charset="0"/>
                <a:cs typeface="Times New Roman" charset="0"/>
              </a:rPr>
              <a:t>For since we believe that Jesus died and rose again, even so, through Jesus, God will bring with him those who have fallen asleep.  </a:t>
            </a:r>
            <a:r>
              <a:rPr lang="en-AU" sz="2300" b="1" baseline="30000" dirty="0">
                <a:solidFill>
                  <a:schemeClr val="bg1"/>
                </a:solidFill>
                <a:latin typeface="Comic Sans MS" charset="0"/>
                <a:ea typeface="Arial" charset="0"/>
                <a:cs typeface="Arial" charset="0"/>
              </a:rPr>
              <a:t>15 </a:t>
            </a:r>
            <a:r>
              <a:rPr lang="en-AU" sz="2300" dirty="0">
                <a:solidFill>
                  <a:schemeClr val="bg1"/>
                </a:solidFill>
                <a:latin typeface="Comic Sans MS" charset="0"/>
                <a:ea typeface="Arial" charset="0"/>
                <a:cs typeface="Times New Roman" charset="0"/>
              </a:rPr>
              <a:t>For this we declare to you by a word from the Lord, that we who are alive, who are left until the coming of the Lord, will not precede those who have fallen asleep.  </a:t>
            </a:r>
            <a:r>
              <a:rPr lang="en-AU" sz="2300" b="1" baseline="30000" dirty="0">
                <a:solidFill>
                  <a:schemeClr val="bg1"/>
                </a:solidFill>
                <a:latin typeface="Comic Sans MS" charset="0"/>
                <a:ea typeface="Arial" charset="0"/>
                <a:cs typeface="Arial" charset="0"/>
              </a:rPr>
              <a:t>16 </a:t>
            </a:r>
            <a:r>
              <a:rPr lang="en-AU" sz="2300" dirty="0">
                <a:solidFill>
                  <a:schemeClr val="bg1"/>
                </a:solidFill>
                <a:latin typeface="Comic Sans MS" charset="0"/>
                <a:ea typeface="Arial" charset="0"/>
                <a:cs typeface="Times New Roman" charset="0"/>
              </a:rPr>
              <a:t>For the Lord himself will descend from heaven with a cry of command, with the voice of an archangel, and with the sound of the trumpet of God.  And the dead in Christ will rise first.  </a:t>
            </a:r>
            <a:r>
              <a:rPr lang="en-AU" sz="2300" b="1" baseline="30000" dirty="0">
                <a:solidFill>
                  <a:schemeClr val="bg1"/>
                </a:solidFill>
                <a:latin typeface="Comic Sans MS" charset="0"/>
                <a:ea typeface="Arial" charset="0"/>
                <a:cs typeface="Arial" charset="0"/>
              </a:rPr>
              <a:t>17 </a:t>
            </a:r>
            <a:r>
              <a:rPr lang="en-AU" sz="2300" dirty="0">
                <a:solidFill>
                  <a:schemeClr val="bg1"/>
                </a:solidFill>
                <a:latin typeface="Comic Sans MS" charset="0"/>
                <a:ea typeface="Arial" charset="0"/>
                <a:cs typeface="Times New Roman" charset="0"/>
              </a:rPr>
              <a:t>Then we who are alive, who are left, will be caught up together with them in the clouds to meet the Lord in the air, and so we will always be with the Lord.  </a:t>
            </a:r>
            <a:r>
              <a:rPr lang="en-AU" sz="2300" b="1" baseline="30000" dirty="0">
                <a:solidFill>
                  <a:schemeClr val="bg1"/>
                </a:solidFill>
                <a:latin typeface="Comic Sans MS" charset="0"/>
                <a:ea typeface="Arial" charset="0"/>
                <a:cs typeface="Arial" charset="0"/>
              </a:rPr>
              <a:t>18 </a:t>
            </a:r>
            <a:r>
              <a:rPr lang="en-AU" sz="2300" dirty="0">
                <a:solidFill>
                  <a:schemeClr val="bg1"/>
                </a:solidFill>
                <a:latin typeface="Comic Sans MS" charset="0"/>
                <a:ea typeface="Arial" charset="0"/>
                <a:cs typeface="Times New Roman" charset="0"/>
              </a:rPr>
              <a:t>Therefore encourage one another with these words.</a:t>
            </a:r>
            <a:r>
              <a:rPr lang="en-GB" sz="2300" dirty="0">
                <a:solidFill>
                  <a:schemeClr val="bg1"/>
                </a:solidFill>
              </a:rPr>
              <a:t> </a:t>
            </a:r>
            <a:endParaRPr lang="en-GB" sz="23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446877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2186"/>
            <a:ext cx="7636010" cy="461665"/>
          </a:xfrm>
          <a:prstGeom prst="rect">
            <a:avLst/>
          </a:prstGeom>
          <a:noFill/>
        </p:spPr>
        <p:txBody>
          <a:bodyPr wrap="square" rtlCol="0">
            <a:spAutoFit/>
          </a:bodyPr>
          <a:lstStyle/>
          <a:p>
            <a:r>
              <a:rPr lang="en-AU" sz="2400" u="sng" dirty="0" smtClean="0">
                <a:solidFill>
                  <a:srgbClr val="FFFF00"/>
                </a:solidFill>
              </a:rPr>
              <a:t>What happens when we die? </a:t>
            </a:r>
            <a:endParaRPr lang="en-AU" sz="2400" u="sng" dirty="0">
              <a:solidFill>
                <a:srgbClr val="FFFF00"/>
              </a:solidFill>
            </a:endParaRPr>
          </a:p>
        </p:txBody>
      </p:sp>
      <p:sp>
        <p:nvSpPr>
          <p:cNvPr id="9" name="TextBox 8"/>
          <p:cNvSpPr txBox="1"/>
          <p:nvPr/>
        </p:nvSpPr>
        <p:spPr>
          <a:xfrm>
            <a:off x="3019" y="352481"/>
            <a:ext cx="9144000"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Jesus is the ‘firstfruits’ of the resurrection.  </a:t>
            </a:r>
            <a:br>
              <a:rPr lang="en-US" sz="2200" dirty="0" smtClean="0">
                <a:solidFill>
                  <a:schemeClr val="bg1"/>
                </a:solidFill>
                <a:latin typeface="Times New Roman" charset="0"/>
                <a:ea typeface="Times New Roman" charset="0"/>
                <a:cs typeface="Times New Roman" charset="0"/>
              </a:rPr>
            </a:br>
            <a:r>
              <a:rPr lang="en-US" sz="2200" dirty="0" smtClean="0">
                <a:solidFill>
                  <a:schemeClr val="bg1"/>
                </a:solidFill>
                <a:latin typeface="Times New Roman" charset="0"/>
                <a:ea typeface="Times New Roman" charset="0"/>
                <a:cs typeface="Times New Roman" charset="0"/>
              </a:rPr>
              <a:t>He is the first to be raised from the dead to a new, glorified body.</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When Jesus returns, we will also be bodily raised </a:t>
            </a:r>
          </a:p>
        </p:txBody>
      </p:sp>
      <p:sp>
        <p:nvSpPr>
          <p:cNvPr id="6" name="TextBox 5"/>
          <p:cNvSpPr txBox="1"/>
          <p:nvPr/>
        </p:nvSpPr>
        <p:spPr>
          <a:xfrm>
            <a:off x="-36512" y="1489348"/>
            <a:ext cx="9144000" cy="4093428"/>
          </a:xfrm>
          <a:prstGeom prst="rect">
            <a:avLst/>
          </a:prstGeom>
          <a:noFill/>
          <a:ln w="15875">
            <a:noFill/>
          </a:ln>
        </p:spPr>
        <p:txBody>
          <a:bodyPr wrap="square" rtlCol="0">
            <a:spAutoFit/>
          </a:bodyPr>
          <a:lstStyle/>
          <a:p>
            <a:pPr marL="457200" indent="-457200">
              <a:spcAft>
                <a:spcPts val="1200"/>
              </a:spcAft>
              <a:buFont typeface="+mj-lt"/>
              <a:buAutoNum type="arabicPeriod"/>
            </a:pPr>
            <a:r>
              <a:rPr lang="en-US" sz="2200" dirty="0" smtClean="0">
                <a:solidFill>
                  <a:schemeClr val="bg1"/>
                </a:solidFill>
                <a:latin typeface="Times New Roman" charset="0"/>
                <a:ea typeface="Times New Roman" charset="0"/>
                <a:cs typeface="Times New Roman" charset="0"/>
              </a:rPr>
              <a:t>At death, our separation </a:t>
            </a:r>
            <a:r>
              <a:rPr lang="en-US" sz="2200" b="1" dirty="0" smtClean="0">
                <a:solidFill>
                  <a:schemeClr val="bg1"/>
                </a:solidFill>
                <a:latin typeface="Times New Roman" charset="0"/>
                <a:ea typeface="Times New Roman" charset="0"/>
                <a:cs typeface="Times New Roman" charset="0"/>
              </a:rPr>
              <a:t>from</a:t>
            </a:r>
            <a:r>
              <a:rPr lang="en-US" sz="2200" dirty="0" smtClean="0">
                <a:solidFill>
                  <a:schemeClr val="bg1"/>
                </a:solidFill>
                <a:latin typeface="Times New Roman" charset="0"/>
                <a:ea typeface="Times New Roman" charset="0"/>
                <a:cs typeface="Times New Roman" charset="0"/>
              </a:rPr>
              <a:t> Christ or </a:t>
            </a:r>
            <a:r>
              <a:rPr lang="en-US" sz="2200" dirty="0" smtClean="0">
                <a:solidFill>
                  <a:srgbClr val="FFFF00"/>
                </a:solidFill>
                <a:latin typeface="Times New Roman" charset="0"/>
                <a:ea typeface="Times New Roman" charset="0"/>
                <a:cs typeface="Times New Roman" charset="0"/>
              </a:rPr>
              <a:t>unity </a:t>
            </a:r>
            <a:r>
              <a:rPr lang="en-US" sz="2200" b="1" dirty="0" smtClean="0">
                <a:solidFill>
                  <a:srgbClr val="FFFF00"/>
                </a:solidFill>
                <a:latin typeface="Times New Roman" charset="0"/>
                <a:ea typeface="Times New Roman" charset="0"/>
                <a:cs typeface="Times New Roman" charset="0"/>
              </a:rPr>
              <a:t>with</a:t>
            </a:r>
            <a:r>
              <a:rPr lang="en-US" sz="2200" dirty="0" smtClean="0">
                <a:solidFill>
                  <a:srgbClr val="FFFF00"/>
                </a:solidFill>
                <a:latin typeface="Times New Roman" charset="0"/>
                <a:ea typeface="Times New Roman" charset="0"/>
                <a:cs typeface="Times New Roman" charset="0"/>
              </a:rPr>
              <a:t> Christ</a:t>
            </a:r>
            <a:r>
              <a:rPr lang="en-US" sz="2200" dirty="0" smtClean="0">
                <a:solidFill>
                  <a:schemeClr val="bg1"/>
                </a:solidFill>
                <a:latin typeface="Times New Roman" charset="0"/>
                <a:ea typeface="Times New Roman" charset="0"/>
                <a:cs typeface="Times New Roman" charset="0"/>
              </a:rPr>
              <a:t> becomes permanent</a:t>
            </a:r>
          </a:p>
          <a:p>
            <a:pPr marL="457200" indent="-457200">
              <a:spcAft>
                <a:spcPts val="1200"/>
              </a:spcAft>
              <a:buFont typeface="+mj-lt"/>
              <a:buAutoNum type="arabicPeriod"/>
            </a:pPr>
            <a:r>
              <a:rPr lang="en-US" sz="2200" dirty="0" smtClean="0">
                <a:solidFill>
                  <a:srgbClr val="FFFF00"/>
                </a:solidFill>
                <a:latin typeface="Times New Roman" charset="0"/>
                <a:ea typeface="Times New Roman" charset="0"/>
                <a:cs typeface="Times New Roman" charset="0"/>
              </a:rPr>
              <a:t>Between death &amp; final resurrection, those who belong to Christ will be in the presence of Christ (Paradise;  away from the body, but with the Lord)</a:t>
            </a:r>
          </a:p>
          <a:p>
            <a:pPr marL="457200" indent="-457200">
              <a:spcAft>
                <a:spcPts val="1200"/>
              </a:spcAft>
              <a:buFont typeface="+mj-lt"/>
              <a:buAutoNum type="arabicPeriod"/>
            </a:pPr>
            <a:r>
              <a:rPr lang="en-US" sz="2200" dirty="0" smtClean="0">
                <a:solidFill>
                  <a:schemeClr val="bg1"/>
                </a:solidFill>
                <a:latin typeface="Times New Roman" charset="0"/>
                <a:ea typeface="Times New Roman" charset="0"/>
                <a:cs typeface="Times New Roman" charset="0"/>
              </a:rPr>
              <a:t>Those who don’t belong to Christ are in Hades (land of the dead), torment</a:t>
            </a:r>
          </a:p>
          <a:p>
            <a:pPr marL="457200" indent="-457200">
              <a:spcAft>
                <a:spcPts val="1200"/>
              </a:spcAft>
              <a:buFont typeface="+mj-lt"/>
              <a:buAutoNum type="arabicPeriod"/>
            </a:pPr>
            <a:r>
              <a:rPr lang="en-US" sz="2200" dirty="0" smtClean="0">
                <a:solidFill>
                  <a:srgbClr val="FFFF00"/>
                </a:solidFill>
                <a:latin typeface="Times New Roman" charset="0"/>
                <a:ea typeface="Times New Roman" charset="0"/>
                <a:cs typeface="Times New Roman" charset="0"/>
              </a:rPr>
              <a:t>At the second coming of Jesus, Disciples of Jesus who haven’t yet died, are snatched up, and together with those in Paradise, we are given new bodies</a:t>
            </a:r>
          </a:p>
          <a:p>
            <a:pPr marL="457200" indent="-457200">
              <a:spcAft>
                <a:spcPts val="1200"/>
              </a:spcAft>
              <a:buFont typeface="+mj-lt"/>
              <a:buAutoNum type="arabicPeriod"/>
            </a:pPr>
            <a:r>
              <a:rPr lang="en-US" sz="2200" dirty="0" smtClean="0">
                <a:solidFill>
                  <a:schemeClr val="bg1"/>
                </a:solidFill>
                <a:latin typeface="Times New Roman" charset="0"/>
                <a:ea typeface="Times New Roman" charset="0"/>
                <a:cs typeface="Times New Roman" charset="0"/>
              </a:rPr>
              <a:t>Those who don’t belong to Jesus are raised to judgment  (The enemies of Jesus are thrown into the Lake of Fire).  Those who reject Jesus in this life, don’t have their names in the Lamb’s book of life.</a:t>
            </a:r>
            <a:endParaRPr lang="en-US" sz="22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554909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8133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2600" b="1" baseline="30000">
                <a:solidFill>
                  <a:schemeClr val="bg1"/>
                </a:solidFill>
                <a:latin typeface="Comic Sans MS" charset="0"/>
                <a:ea typeface="Arial" charset="0"/>
                <a:cs typeface="Times New Roman" charset="0"/>
              </a:rPr>
              <a:t>Revelation 20:</a:t>
            </a:r>
            <a:r>
              <a:rPr lang="en-US" sz="2600" b="1" baseline="30000">
                <a:solidFill>
                  <a:schemeClr val="bg1"/>
                </a:solidFill>
                <a:latin typeface="Comic Sans MS" charset="0"/>
                <a:ea typeface="Arial" charset="0"/>
                <a:cs typeface="Arial" charset="0"/>
              </a:rPr>
              <a:t>12 </a:t>
            </a:r>
            <a:r>
              <a:rPr lang="en-US" sz="2600">
                <a:solidFill>
                  <a:schemeClr val="bg1"/>
                </a:solidFill>
                <a:latin typeface="Comic Sans MS" charset="0"/>
                <a:ea typeface="Arial" charset="0"/>
                <a:cs typeface="Times New Roman" charset="0"/>
              </a:rPr>
              <a:t>And I saw the dead, great and small, standing before the throne, and books were opened.  </a:t>
            </a:r>
            <a:r>
              <a:rPr lang="en-US" sz="2600" dirty="0">
                <a:solidFill>
                  <a:schemeClr val="bg1"/>
                </a:solidFill>
                <a:latin typeface="Comic Sans MS" charset="0"/>
                <a:ea typeface="Arial" charset="0"/>
                <a:cs typeface="Times New Roman" charset="0"/>
              </a:rPr>
              <a:t>Then another book was opened, which is the book of life.  And the dead were judged by what was written in the books, according to what they had done.  </a:t>
            </a:r>
            <a:r>
              <a:rPr lang="en-US" sz="2600" b="1" baseline="30000" dirty="0">
                <a:solidFill>
                  <a:schemeClr val="bg1"/>
                </a:solidFill>
                <a:latin typeface="Comic Sans MS" charset="0"/>
                <a:ea typeface="Arial" charset="0"/>
                <a:cs typeface="Arial" charset="0"/>
              </a:rPr>
              <a:t>13 </a:t>
            </a:r>
            <a:r>
              <a:rPr lang="en-US" sz="2600" dirty="0">
                <a:solidFill>
                  <a:schemeClr val="bg1"/>
                </a:solidFill>
                <a:latin typeface="Comic Sans MS" charset="0"/>
                <a:ea typeface="Arial" charset="0"/>
                <a:cs typeface="Times New Roman" charset="0"/>
              </a:rPr>
              <a:t>And the sea gave up the dead who were in it, Death and Hades gave up the dead who were in them, and they were judged, each one of them, according to what they had done.  </a:t>
            </a:r>
            <a:r>
              <a:rPr lang="en-US" sz="2600" b="1" baseline="30000" dirty="0">
                <a:solidFill>
                  <a:schemeClr val="bg1"/>
                </a:solidFill>
                <a:latin typeface="Comic Sans MS" charset="0"/>
                <a:ea typeface="Arial" charset="0"/>
                <a:cs typeface="Arial" charset="0"/>
              </a:rPr>
              <a:t>14 </a:t>
            </a:r>
            <a:r>
              <a:rPr lang="en-US" sz="2600" dirty="0">
                <a:solidFill>
                  <a:schemeClr val="bg1"/>
                </a:solidFill>
                <a:latin typeface="Comic Sans MS" charset="0"/>
                <a:ea typeface="Arial" charset="0"/>
                <a:cs typeface="Times New Roman" charset="0"/>
              </a:rPr>
              <a:t>Then Death and Hades were thrown into the lake of fire.  This is the second death, the lake of fire.  </a:t>
            </a:r>
            <a:r>
              <a:rPr lang="en-US" sz="2600" b="1" baseline="30000" dirty="0">
                <a:solidFill>
                  <a:schemeClr val="bg1"/>
                </a:solidFill>
                <a:latin typeface="Comic Sans MS" charset="0"/>
                <a:ea typeface="Arial" charset="0"/>
                <a:cs typeface="Arial" charset="0"/>
              </a:rPr>
              <a:t>15 </a:t>
            </a:r>
            <a:r>
              <a:rPr lang="en-US" sz="2600" dirty="0">
                <a:solidFill>
                  <a:schemeClr val="bg1"/>
                </a:solidFill>
                <a:latin typeface="Comic Sans MS" charset="0"/>
                <a:ea typeface="Arial" charset="0"/>
                <a:cs typeface="Times New Roman" charset="0"/>
              </a:rPr>
              <a:t>And if anyone’s name was not found written in the book of life, he was thrown into the lake of fire.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462319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2186"/>
            <a:ext cx="7636010" cy="461665"/>
          </a:xfrm>
          <a:prstGeom prst="rect">
            <a:avLst/>
          </a:prstGeom>
          <a:noFill/>
        </p:spPr>
        <p:txBody>
          <a:bodyPr wrap="square" rtlCol="0">
            <a:spAutoFit/>
          </a:bodyPr>
          <a:lstStyle/>
          <a:p>
            <a:r>
              <a:rPr lang="en-AU" sz="2400" u="sng" dirty="0" smtClean="0">
                <a:solidFill>
                  <a:srgbClr val="FFFF00"/>
                </a:solidFill>
              </a:rPr>
              <a:t>What happens when we die? </a:t>
            </a:r>
            <a:endParaRPr lang="en-AU" sz="2400" u="sng" dirty="0">
              <a:solidFill>
                <a:srgbClr val="FFFF00"/>
              </a:solidFill>
            </a:endParaRPr>
          </a:p>
        </p:txBody>
      </p:sp>
      <p:sp>
        <p:nvSpPr>
          <p:cNvPr id="5" name="TextBox 4"/>
          <p:cNvSpPr txBox="1"/>
          <p:nvPr/>
        </p:nvSpPr>
        <p:spPr>
          <a:xfrm>
            <a:off x="8181" y="337220"/>
            <a:ext cx="9144000" cy="4924425"/>
          </a:xfrm>
          <a:prstGeom prst="rect">
            <a:avLst/>
          </a:prstGeom>
          <a:noFill/>
          <a:ln w="15875">
            <a:noFill/>
          </a:ln>
        </p:spPr>
        <p:txBody>
          <a:bodyPr wrap="square" rtlCol="0">
            <a:spAutoFit/>
          </a:bodyPr>
          <a:lstStyle/>
          <a:p>
            <a:pPr marL="457200" indent="-457200">
              <a:spcAft>
                <a:spcPts val="1200"/>
              </a:spcAft>
              <a:buFont typeface="+mj-lt"/>
              <a:buAutoNum type="arabicPeriod"/>
            </a:pPr>
            <a:r>
              <a:rPr lang="en-US" sz="2200" dirty="0" smtClean="0">
                <a:solidFill>
                  <a:schemeClr val="bg1"/>
                </a:solidFill>
                <a:latin typeface="Times New Roman" charset="0"/>
                <a:ea typeface="Times New Roman" charset="0"/>
                <a:cs typeface="Times New Roman" charset="0"/>
              </a:rPr>
              <a:t>At death, our separation </a:t>
            </a:r>
            <a:r>
              <a:rPr lang="en-US" sz="2200" b="1" dirty="0" smtClean="0">
                <a:solidFill>
                  <a:schemeClr val="bg1"/>
                </a:solidFill>
                <a:latin typeface="Times New Roman" charset="0"/>
                <a:ea typeface="Times New Roman" charset="0"/>
                <a:cs typeface="Times New Roman" charset="0"/>
              </a:rPr>
              <a:t>from</a:t>
            </a:r>
            <a:r>
              <a:rPr lang="en-US" sz="2200" dirty="0" smtClean="0">
                <a:solidFill>
                  <a:schemeClr val="bg1"/>
                </a:solidFill>
                <a:latin typeface="Times New Roman" charset="0"/>
                <a:ea typeface="Times New Roman" charset="0"/>
                <a:cs typeface="Times New Roman" charset="0"/>
              </a:rPr>
              <a:t> Christ or </a:t>
            </a:r>
            <a:r>
              <a:rPr lang="en-US" sz="2200" dirty="0" smtClean="0">
                <a:solidFill>
                  <a:srgbClr val="FFFF00"/>
                </a:solidFill>
                <a:latin typeface="Times New Roman" charset="0"/>
                <a:ea typeface="Times New Roman" charset="0"/>
                <a:cs typeface="Times New Roman" charset="0"/>
              </a:rPr>
              <a:t>unity </a:t>
            </a:r>
            <a:r>
              <a:rPr lang="en-US" sz="2200" b="1" dirty="0" smtClean="0">
                <a:solidFill>
                  <a:srgbClr val="FFFF00"/>
                </a:solidFill>
                <a:latin typeface="Times New Roman" charset="0"/>
                <a:ea typeface="Times New Roman" charset="0"/>
                <a:cs typeface="Times New Roman" charset="0"/>
              </a:rPr>
              <a:t>with</a:t>
            </a:r>
            <a:r>
              <a:rPr lang="en-US" sz="2200" dirty="0" smtClean="0">
                <a:solidFill>
                  <a:srgbClr val="FFFF00"/>
                </a:solidFill>
                <a:latin typeface="Times New Roman" charset="0"/>
                <a:ea typeface="Times New Roman" charset="0"/>
                <a:cs typeface="Times New Roman" charset="0"/>
              </a:rPr>
              <a:t> Christ</a:t>
            </a:r>
            <a:r>
              <a:rPr lang="en-US" sz="2200" dirty="0" smtClean="0">
                <a:solidFill>
                  <a:schemeClr val="bg1"/>
                </a:solidFill>
                <a:latin typeface="Times New Roman" charset="0"/>
                <a:ea typeface="Times New Roman" charset="0"/>
                <a:cs typeface="Times New Roman" charset="0"/>
              </a:rPr>
              <a:t> becomes permanent</a:t>
            </a:r>
          </a:p>
          <a:p>
            <a:pPr marL="457200" indent="-457200">
              <a:spcAft>
                <a:spcPts val="1200"/>
              </a:spcAft>
              <a:buFont typeface="+mj-lt"/>
              <a:buAutoNum type="arabicPeriod"/>
            </a:pPr>
            <a:r>
              <a:rPr lang="en-US" sz="2200" dirty="0" smtClean="0">
                <a:solidFill>
                  <a:srgbClr val="FFFF00"/>
                </a:solidFill>
                <a:latin typeface="Times New Roman" charset="0"/>
                <a:ea typeface="Times New Roman" charset="0"/>
                <a:cs typeface="Times New Roman" charset="0"/>
              </a:rPr>
              <a:t>Between death &amp; final resurrection, those who belong to Christ will be in the presence of Christ (Paradise;  away from the body, but with the Lord)</a:t>
            </a:r>
          </a:p>
          <a:p>
            <a:pPr marL="457200" indent="-457200">
              <a:spcAft>
                <a:spcPts val="1200"/>
              </a:spcAft>
              <a:buFont typeface="+mj-lt"/>
              <a:buAutoNum type="arabicPeriod"/>
            </a:pPr>
            <a:r>
              <a:rPr lang="en-US" sz="2200" dirty="0" smtClean="0">
                <a:solidFill>
                  <a:schemeClr val="bg1"/>
                </a:solidFill>
                <a:latin typeface="Times New Roman" charset="0"/>
                <a:ea typeface="Times New Roman" charset="0"/>
                <a:cs typeface="Times New Roman" charset="0"/>
              </a:rPr>
              <a:t>Those who don’t belong to Christ are in Hades (land of the dead), torment</a:t>
            </a:r>
          </a:p>
          <a:p>
            <a:pPr marL="457200" indent="-457200">
              <a:spcAft>
                <a:spcPts val="1200"/>
              </a:spcAft>
              <a:buFont typeface="+mj-lt"/>
              <a:buAutoNum type="arabicPeriod"/>
            </a:pPr>
            <a:r>
              <a:rPr lang="en-US" sz="2200" dirty="0" smtClean="0">
                <a:solidFill>
                  <a:srgbClr val="FFFF00"/>
                </a:solidFill>
                <a:latin typeface="Times New Roman" charset="0"/>
                <a:ea typeface="Times New Roman" charset="0"/>
                <a:cs typeface="Times New Roman" charset="0"/>
              </a:rPr>
              <a:t>At the second coming of Jesus, Disciples of Jesus who haven’t yet died, are snatched up, and together with those in Paradise, we are given new bodies</a:t>
            </a:r>
          </a:p>
          <a:p>
            <a:pPr marL="457200" indent="-457200">
              <a:spcAft>
                <a:spcPts val="1200"/>
              </a:spcAft>
              <a:buFont typeface="+mj-lt"/>
              <a:buAutoNum type="arabicPeriod"/>
            </a:pPr>
            <a:r>
              <a:rPr lang="en-US" sz="2200" dirty="0" smtClean="0">
                <a:solidFill>
                  <a:schemeClr val="bg1"/>
                </a:solidFill>
                <a:latin typeface="Times New Roman" charset="0"/>
                <a:ea typeface="Times New Roman" charset="0"/>
                <a:cs typeface="Times New Roman" charset="0"/>
              </a:rPr>
              <a:t>Those who don’t belong to Jesus are raised to judgment  (The enemies of Jesus are thrown into the Lake of Fire).  Those who reject Jesus in this life, don’t have their names in the Lamb’s book of life.</a:t>
            </a:r>
          </a:p>
          <a:p>
            <a:pPr marL="457200" indent="-457200">
              <a:spcAft>
                <a:spcPts val="1200"/>
              </a:spcAft>
              <a:buFont typeface="+mj-lt"/>
              <a:buAutoNum type="arabicPeriod"/>
            </a:pPr>
            <a:r>
              <a:rPr lang="en-US" sz="2200" dirty="0" smtClean="0">
                <a:solidFill>
                  <a:srgbClr val="FFFF00"/>
                </a:solidFill>
                <a:latin typeface="Times New Roman" charset="0"/>
                <a:ea typeface="Times New Roman" charset="0"/>
                <a:cs typeface="Times New Roman" charset="0"/>
              </a:rPr>
              <a:t>The new heaven and new earth.  Christ reigns with His faithful (Those who have their names in the Book of Life)</a:t>
            </a:r>
          </a:p>
        </p:txBody>
      </p:sp>
    </p:spTree>
    <p:extLst>
      <p:ext uri="{BB962C8B-B14F-4D97-AF65-F5344CB8AC3E}">
        <p14:creationId xmlns:p14="http://schemas.microsoft.com/office/powerpoint/2010/main" val="267194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63594</TotalTime>
  <Words>528</Words>
  <Application>Microsoft Macintosh PowerPoint</Application>
  <PresentationFormat>On-screen Show (16:10)</PresentationFormat>
  <Paragraphs>38</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1011</cp:revision>
  <cp:lastPrinted>2018-07-05T05:43:27Z</cp:lastPrinted>
  <dcterms:created xsi:type="dcterms:W3CDTF">2016-11-04T06:28:01Z</dcterms:created>
  <dcterms:modified xsi:type="dcterms:W3CDTF">2018-07-08T03:43:30Z</dcterms:modified>
</cp:coreProperties>
</file>